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0"/>
  </p:handoutMasterIdLst>
  <p:sldIdLst>
    <p:sldId id="257" r:id="rId2"/>
    <p:sldId id="283" r:id="rId3"/>
    <p:sldId id="281" r:id="rId4"/>
    <p:sldId id="287" r:id="rId5"/>
    <p:sldId id="260" r:id="rId6"/>
    <p:sldId id="262" r:id="rId7"/>
    <p:sldId id="265" r:id="rId8"/>
    <p:sldId id="286" r:id="rId9"/>
    <p:sldId id="264" r:id="rId10"/>
    <p:sldId id="266" r:id="rId11"/>
    <p:sldId id="267" r:id="rId12"/>
    <p:sldId id="268" r:id="rId13"/>
    <p:sldId id="263" r:id="rId14"/>
    <p:sldId id="269" r:id="rId15"/>
    <p:sldId id="271" r:id="rId16"/>
    <p:sldId id="284" r:id="rId17"/>
    <p:sldId id="285" r:id="rId18"/>
    <p:sldId id="272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2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7" autoAdjust="0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76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kayaac@yahoo.com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inkaya@hacettepe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Gastrocnemius muscle thickness as a predictor of sarcopenia in people living with HIV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>
            <a:normAutofit/>
          </a:bodyPr>
          <a:lstStyle/>
          <a:p>
            <a:r>
              <a:rPr lang="en-US" dirty="0"/>
              <a:t>Ahmet </a:t>
            </a:r>
            <a:r>
              <a:rPr lang="en-US" dirty="0" err="1"/>
              <a:t>Cagkan</a:t>
            </a:r>
            <a:r>
              <a:rPr lang="en-US"/>
              <a:t> Inkaya, MD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192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inkayaac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inkayaac@yahoo.com</a:t>
            </a:r>
            <a:r>
              <a:rPr lang="en-US" sz="1600">
                <a:solidFill>
                  <a:srgbClr val="C00000"/>
                </a:solidFill>
              </a:rPr>
              <a:t>, </a:t>
            </a:r>
            <a:r>
              <a:rPr lang="en-US" sz="160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inkaya@hacettepe.edu.tr</a:t>
            </a:r>
            <a:r>
              <a:rPr lang="en-US" sz="160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524291C-E99A-4D48-9F2D-69E48A431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5003141"/>
            <a:ext cx="1732756" cy="8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V/AIDS Korunma ve EÄitim DerneÄi">
            <a:extLst>
              <a:ext uri="{FF2B5EF4-FFF2-40B4-BE49-F238E27FC236}">
                <a16:creationId xmlns:a16="http://schemas.microsoft.com/office/drawing/2014/main" id="{E65EE717-EA1A-A24B-A05C-BE81CAF9A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391" y="4870071"/>
            <a:ext cx="1558721" cy="9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2">
            <a:extLst>
              <a:ext uri="{FF2B5EF4-FFF2-40B4-BE49-F238E27FC236}">
                <a16:creationId xmlns:a16="http://schemas.microsoft.com/office/drawing/2014/main" id="{19F34D7F-98E2-914D-AD1C-2C05DA1DE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5600" y="297449"/>
            <a:ext cx="762000" cy="11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1E7A-4F5E-DB43-A094-DD6F9B5C4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1262102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Gastrocnemius muscle thickness can serve as a point of care test to screen sarcopenia in PLWHIV</a:t>
            </a:r>
          </a:p>
        </p:txBody>
      </p:sp>
    </p:spTree>
    <p:extLst>
      <p:ext uri="{BB962C8B-B14F-4D97-AF65-F5344CB8AC3E}">
        <p14:creationId xmlns:p14="http://schemas.microsoft.com/office/powerpoint/2010/main" val="232928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FA45-73CD-D541-985E-F9819A7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DB56-4D33-0B43-94EE-6FBAC5B5C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Hacettepe cohort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 month (May-October 2018) cross sectional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PLWHIV over 40 years of age</a:t>
            </a:r>
          </a:p>
        </p:txBody>
      </p:sp>
    </p:spTree>
    <p:extLst>
      <p:ext uri="{BB962C8B-B14F-4D97-AF65-F5344CB8AC3E}">
        <p14:creationId xmlns:p14="http://schemas.microsoft.com/office/powerpoint/2010/main" val="50615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BA7CBEFD-2F1B-CC4A-BE5B-3FF53A9E6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364" y="436729"/>
            <a:ext cx="5131558" cy="353361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200" b="1" dirty="0"/>
              <a:t>Inclusion Criteria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PLWHIV&gt;40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Stable ART &gt; 3months</a:t>
            </a:r>
          </a:p>
          <a:p>
            <a:pPr>
              <a:lnSpc>
                <a:spcPct val="170000"/>
              </a:lnSpc>
            </a:pPr>
            <a:r>
              <a:rPr lang="en-US" sz="2200" dirty="0"/>
              <a:t>HIV RNA &lt; 200 copies/ml</a:t>
            </a:r>
          </a:p>
        </p:txBody>
      </p:sp>
      <p:sp>
        <p:nvSpPr>
          <p:cNvPr id="5" name="İçerik Yer Tutucusu 3">
            <a:extLst>
              <a:ext uri="{FF2B5EF4-FFF2-40B4-BE49-F238E27FC236}">
                <a16:creationId xmlns:a16="http://schemas.microsoft.com/office/drawing/2014/main" id="{72782AFA-CEE4-BE42-AE81-49370E3315CE}"/>
              </a:ext>
            </a:extLst>
          </p:cNvPr>
          <p:cNvSpPr txBox="1">
            <a:spLocks/>
          </p:cNvSpPr>
          <p:nvPr/>
        </p:nvSpPr>
        <p:spPr>
          <a:xfrm>
            <a:off x="5349922" y="436729"/>
            <a:ext cx="6291618" cy="5375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200" b="1" dirty="0"/>
              <a:t>Exclusion Criteria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Active co-infection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CMV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Uncontrolled hepatitis B or C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Acute opportunistic infection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Known heart failure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Recent coronary heart disease / stroke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Exacerbations of COPD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Recent surgery (last 1 month)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Dementia</a:t>
            </a:r>
          </a:p>
        </p:txBody>
      </p:sp>
    </p:spTree>
    <p:extLst>
      <p:ext uri="{BB962C8B-B14F-4D97-AF65-F5344CB8AC3E}">
        <p14:creationId xmlns:p14="http://schemas.microsoft.com/office/powerpoint/2010/main" val="304456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78EB-CD05-9640-9887-82FB74F2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Ethical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85B5-961F-724E-B276-6A1184D50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/>
              <a:t>Hacettepe University non-interventional studies board </a:t>
            </a:r>
          </a:p>
          <a:p>
            <a:pPr marL="457200" lvl="1" indent="0">
              <a:buNone/>
            </a:pPr>
            <a:r>
              <a:rPr lang="en-US"/>
              <a:t>10.4.2017 : GO 18/280-23</a:t>
            </a:r>
          </a:p>
        </p:txBody>
      </p:sp>
    </p:spTree>
    <p:extLst>
      <p:ext uri="{BB962C8B-B14F-4D97-AF65-F5344CB8AC3E}">
        <p14:creationId xmlns:p14="http://schemas.microsoft.com/office/powerpoint/2010/main" val="46429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BFF2-7467-A640-8843-09F33C3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709"/>
            <a:ext cx="10972800" cy="114300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392E-BF23-D643-89B3-70FACA43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35512"/>
            <a:ext cx="109728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Participant information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From Hacettepe cohort database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Anthropometrics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Height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Weight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Waist circumference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Hip circumference</a:t>
            </a:r>
          </a:p>
        </p:txBody>
      </p:sp>
    </p:spTree>
    <p:extLst>
      <p:ext uri="{BB962C8B-B14F-4D97-AF65-F5344CB8AC3E}">
        <p14:creationId xmlns:p14="http://schemas.microsoft.com/office/powerpoint/2010/main" val="118131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BFF2-7467-A640-8843-09F33C33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392E-BF23-D643-89B3-70FACA43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40"/>
            <a:ext cx="10972800" cy="4708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Bioelectric impedance analysis (BIA)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2 electrodes were placed at right hand &amp; foot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Body composition analysis &amp; FFMI (Fat Free Mass index)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Cut-off </a:t>
            </a:r>
            <a:r>
              <a:rPr lang="en-US" sz="2800" dirty="0"/>
              <a:t>defining sarcopenia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-</a:t>
            </a:r>
            <a:r>
              <a:rPr lang="en-US" dirty="0" smtClean="0"/>
              <a:t>2SD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0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BFF2-7467-A640-8843-09F33C33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9709"/>
            <a:ext cx="10972800" cy="1143000"/>
          </a:xfrm>
        </p:spPr>
        <p:txBody>
          <a:bodyPr/>
          <a:lstStyle/>
          <a:p>
            <a:r>
              <a:rPr lang="en-US"/>
              <a:t>Methods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392E-BF23-D643-89B3-70FACA43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2870"/>
            <a:ext cx="10972800" cy="4708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Hand grip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Takei grip strength dynamometer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Dominant hand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Highest among triple measurements was recorded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Cut-off values defining sarcopenia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Men &lt;30 kg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Women &lt;20 kg</a:t>
            </a:r>
          </a:p>
        </p:txBody>
      </p:sp>
    </p:spTree>
    <p:extLst>
      <p:ext uri="{BB962C8B-B14F-4D97-AF65-F5344CB8AC3E}">
        <p14:creationId xmlns:p14="http://schemas.microsoft.com/office/powerpoint/2010/main" val="2083847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BFF2-7467-A640-8843-09F33C33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392E-BF23-D643-89B3-70FACA43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40"/>
            <a:ext cx="10972800" cy="4708526"/>
          </a:xfrm>
        </p:spPr>
        <p:txBody>
          <a:bodyPr>
            <a:noAutofit/>
          </a:bodyPr>
          <a:lstStyle/>
          <a:p>
            <a:r>
              <a:rPr lang="en-US" sz="2800" dirty="0"/>
              <a:t>Gastrocnemius muscle thickness</a:t>
            </a:r>
          </a:p>
          <a:p>
            <a:pPr lvl="1"/>
            <a:r>
              <a:rPr lang="en-US" dirty="0"/>
              <a:t>Right medial gastrocnemius muscle ultrasound</a:t>
            </a:r>
          </a:p>
        </p:txBody>
      </p:sp>
    </p:spTree>
    <p:extLst>
      <p:ext uri="{BB962C8B-B14F-4D97-AF65-F5344CB8AC3E}">
        <p14:creationId xmlns:p14="http://schemas.microsoft.com/office/powerpoint/2010/main" val="329715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BFF2-7467-A640-8843-09F33C33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392E-BF23-D643-89B3-70FACA43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40"/>
            <a:ext cx="10972800" cy="4708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SPSS v 16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Correlation analysis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Pearson’ test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Spearman’ test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ROC analysis to determine gastrocnemius muscle thickness</a:t>
            </a:r>
          </a:p>
        </p:txBody>
      </p:sp>
    </p:spTree>
    <p:extLst>
      <p:ext uri="{BB962C8B-B14F-4D97-AF65-F5344CB8AC3E}">
        <p14:creationId xmlns:p14="http://schemas.microsoft.com/office/powerpoint/2010/main" val="210196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3CA0-D333-194B-8CAC-ABCEE1F1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883D0B2-4B1C-CE41-A341-86C997E5C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54705"/>
              </p:ext>
            </p:extLst>
          </p:nvPr>
        </p:nvGraphicFramePr>
        <p:xfrm>
          <a:off x="2367194" y="1297720"/>
          <a:ext cx="7856096" cy="4743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048">
                  <a:extLst>
                    <a:ext uri="{9D8B030D-6E8A-4147-A177-3AD203B41FA5}">
                      <a16:colId xmlns:a16="http://schemas.microsoft.com/office/drawing/2014/main" val="2388477737"/>
                    </a:ext>
                  </a:extLst>
                </a:gridCol>
                <a:gridCol w="3928048">
                  <a:extLst>
                    <a:ext uri="{9D8B030D-6E8A-4147-A177-3AD203B41FA5}">
                      <a16:colId xmlns:a16="http://schemas.microsoft.com/office/drawing/2014/main" val="3737523852"/>
                    </a:ext>
                  </a:extLst>
                </a:gridCol>
              </a:tblGrid>
              <a:tr h="632337">
                <a:tc>
                  <a:txBody>
                    <a:bodyPr/>
                    <a:lstStyle/>
                    <a:p>
                      <a:pPr algn="l"/>
                      <a:endParaRPr lang="en-US" sz="26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N=95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09704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Gender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77% Male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271008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52.28 ± 8.39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95822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CD4</a:t>
                      </a:r>
                      <a:r>
                        <a:rPr lang="en-US" sz="2600" b="0" baseline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count (cells/ml)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574 (39-1389)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43298"/>
                  </a:ext>
                </a:extLst>
              </a:tr>
              <a:tr h="879568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Treatment Duration (months)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60 (6-312)</a:t>
                      </a:r>
                    </a:p>
                    <a:p>
                      <a:pPr algn="l"/>
                      <a:endParaRPr lang="en-US" sz="2600" b="0" noProof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205008"/>
                  </a:ext>
                </a:extLst>
              </a:tr>
              <a:tr h="1276792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BMI</a:t>
                      </a:r>
                    </a:p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Waist circumference</a:t>
                      </a:r>
                      <a:r>
                        <a:rPr lang="en-US" sz="2600" b="0" baseline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(cm)</a:t>
                      </a:r>
                      <a:endParaRPr lang="en-US" sz="2600" b="0" noProof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600" b="0" i="0" kern="12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27.20 ± 4.09 kg /m</a:t>
                      </a:r>
                      <a:r>
                        <a:rPr lang="tr-TR" sz="2600" b="0" i="0" kern="1200" baseline="3000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tr-TR" sz="2600" b="0" i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endParaRPr lang="en-US" sz="2600" b="0" i="0" noProof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en-US" sz="26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96 ± 10.6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389729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Hip circumference (cm)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6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103 ± 7,8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0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A87117-C595-6E4E-B500-CADFF914F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966" y="2045776"/>
            <a:ext cx="11267268" cy="35930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Mehdi Houssein¹, Ahmet </a:t>
            </a:r>
            <a:r>
              <a:rPr lang="en-US" dirty="0" err="1"/>
              <a:t>Cagkan</a:t>
            </a:r>
            <a:r>
              <a:rPr lang="en-US" dirty="0"/>
              <a:t> Inkaya², </a:t>
            </a:r>
            <a:r>
              <a:rPr lang="en-US" dirty="0" err="1"/>
              <a:t>Cafer</a:t>
            </a:r>
            <a:r>
              <a:rPr lang="en-US" dirty="0"/>
              <a:t> Balci³, </a:t>
            </a:r>
            <a:r>
              <a:rPr lang="en-US" dirty="0" err="1"/>
              <a:t>Mert</a:t>
            </a:r>
            <a:r>
              <a:rPr lang="en-US" dirty="0"/>
              <a:t> Esme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 err="1"/>
              <a:t>Meliha</a:t>
            </a:r>
            <a:r>
              <a:rPr lang="en-US" dirty="0"/>
              <a:t> </a:t>
            </a:r>
            <a:r>
              <a:rPr lang="en-US" dirty="0" err="1"/>
              <a:t>Cagla</a:t>
            </a:r>
            <a:r>
              <a:rPr lang="en-US" dirty="0"/>
              <a:t> </a:t>
            </a:r>
            <a:r>
              <a:rPr lang="en-US" dirty="0" err="1"/>
              <a:t>Sonmezer</a:t>
            </a:r>
            <a:r>
              <a:rPr lang="en-US" dirty="0"/>
              <a:t> ², </a:t>
            </a:r>
            <a:r>
              <a:rPr lang="en-US" dirty="0" err="1"/>
              <a:t>Meltem</a:t>
            </a:r>
            <a:r>
              <a:rPr lang="en-US" dirty="0"/>
              <a:t> </a:t>
            </a:r>
            <a:r>
              <a:rPr lang="en-US" dirty="0" err="1"/>
              <a:t>Gulhan</a:t>
            </a:r>
            <a:r>
              <a:rPr lang="en-US" dirty="0"/>
              <a:t> </a:t>
            </a:r>
            <a:r>
              <a:rPr lang="en-US" dirty="0" err="1"/>
              <a:t>Halil</a:t>
            </a:r>
            <a:r>
              <a:rPr lang="en-US" dirty="0"/>
              <a:t> ³, </a:t>
            </a:r>
            <a:r>
              <a:rPr lang="en-US" dirty="0" err="1"/>
              <a:t>Serhat</a:t>
            </a:r>
            <a:r>
              <a:rPr lang="en-US" dirty="0"/>
              <a:t> Unal²</a:t>
            </a:r>
          </a:p>
          <a:p>
            <a:pPr algn="just"/>
            <a:r>
              <a:rPr lang="en-US" dirty="0"/>
              <a:t>Hacettepe University School of Medicine, Ankara, Turkey</a:t>
            </a:r>
            <a:endParaRPr lang="tr-TR" dirty="0"/>
          </a:p>
          <a:p>
            <a:pPr algn="just"/>
            <a:r>
              <a:rPr lang="en-US" dirty="0"/>
              <a:t>¹ Department of Internal Medicine </a:t>
            </a:r>
          </a:p>
          <a:p>
            <a:pPr algn="just"/>
            <a:r>
              <a:rPr lang="en-US" dirty="0"/>
              <a:t>² Department of Infectious Diseases &amp; </a:t>
            </a:r>
          </a:p>
          <a:p>
            <a:pPr marL="238125" algn="just"/>
            <a:r>
              <a:rPr lang="en-US" dirty="0"/>
              <a:t>Hacettepe HIV/AIDS Treatment and</a:t>
            </a:r>
          </a:p>
          <a:p>
            <a:pPr marL="238125" algn="just"/>
            <a:r>
              <a:rPr lang="tr-TR" dirty="0" err="1"/>
              <a:t>Research</a:t>
            </a:r>
            <a:r>
              <a:rPr lang="tr-TR" dirty="0"/>
              <a:t> </a:t>
            </a:r>
            <a:r>
              <a:rPr lang="tr-TR" dirty="0" err="1"/>
              <a:t>Centre</a:t>
            </a:r>
            <a:r>
              <a:rPr lang="tr-TR" dirty="0"/>
              <a:t> (HATAM)</a:t>
            </a:r>
          </a:p>
          <a:p>
            <a:pPr algn="just"/>
            <a:r>
              <a:rPr lang="en-US" dirty="0"/>
              <a:t>³ Division of Geriatric Medicine</a:t>
            </a:r>
          </a:p>
        </p:txBody>
      </p:sp>
      <p:pic>
        <p:nvPicPr>
          <p:cNvPr id="4" name="Picture 2" descr="C:\Users\USER\Pictures\Hacettepe Tıp.JPG">
            <a:extLst>
              <a:ext uri="{FF2B5EF4-FFF2-40B4-BE49-F238E27FC236}">
                <a16:creationId xmlns:a16="http://schemas.microsoft.com/office/drawing/2014/main" id="{73F1AE78-080C-C045-BD65-0B11E2DA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48" y="3618388"/>
            <a:ext cx="5529031" cy="239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151F3C6C-20E7-824E-90D3-BC46ABF3C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297449"/>
            <a:ext cx="762000" cy="11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4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EE59-C078-2544-B936-AF03E977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02EB9F-C3DA-9044-86E4-9420C0CF0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65636"/>
              </p:ext>
            </p:extLst>
          </p:nvPr>
        </p:nvGraphicFramePr>
        <p:xfrm>
          <a:off x="1763834" y="1310310"/>
          <a:ext cx="9014088" cy="475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044">
                  <a:extLst>
                    <a:ext uri="{9D8B030D-6E8A-4147-A177-3AD203B41FA5}">
                      <a16:colId xmlns:a16="http://schemas.microsoft.com/office/drawing/2014/main" val="2677106030"/>
                    </a:ext>
                  </a:extLst>
                </a:gridCol>
                <a:gridCol w="4507044">
                  <a:extLst>
                    <a:ext uri="{9D8B030D-6E8A-4147-A177-3AD203B41FA5}">
                      <a16:colId xmlns:a16="http://schemas.microsoft.com/office/drawing/2014/main" val="1941720052"/>
                    </a:ext>
                  </a:extLst>
                </a:gridCol>
              </a:tblGrid>
              <a:tr h="704709">
                <a:tc>
                  <a:txBody>
                    <a:bodyPr/>
                    <a:lstStyle/>
                    <a:p>
                      <a:endParaRPr lang="en-US" sz="28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Result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236239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FFMI (kg / m² 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21 (16.4-27.6)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699689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BFMI (kg / m²)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5.20 (0.60-20.6)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720028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pPr algn="l"/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Hand grip (kg)</a:t>
                      </a:r>
                      <a:endParaRPr lang="en-US" sz="2800" b="0" noProof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33.9 (14-52.8)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35804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Phase Angle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7.4 (4.10-22.8)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56222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Gastrocnemius muscle thickness (mm)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14.2 (8.9-20.7)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3439"/>
                  </a:ext>
                </a:extLst>
              </a:tr>
              <a:tr h="621802">
                <a:tc>
                  <a:txBody>
                    <a:bodyPr/>
                    <a:lstStyle/>
                    <a:p>
                      <a:r>
                        <a:rPr lang="en-US" sz="28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Sarcopenia prevalance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97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79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F93B-A094-4049-A7E4-1E875579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Gastrocnemius thickness / FFMI</a:t>
            </a:r>
          </a:p>
        </p:txBody>
      </p:sp>
      <p:graphicFrame>
        <p:nvGraphicFramePr>
          <p:cNvPr id="4" name="Nesne 4">
            <a:extLst>
              <a:ext uri="{FF2B5EF4-FFF2-40B4-BE49-F238E27FC236}">
                <a16:creationId xmlns:a16="http://schemas.microsoft.com/office/drawing/2014/main" id="{4C28C833-8B8D-F64D-B958-7EF6A74ED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2912"/>
              </p:ext>
            </p:extLst>
          </p:nvPr>
        </p:nvGraphicFramePr>
        <p:xfrm>
          <a:off x="1319800" y="1486026"/>
          <a:ext cx="9398833" cy="443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Belge" r:id="rId3" imgW="5759988" imgH="2926848" progId="Word.Document.12">
                  <p:embed/>
                </p:oleObj>
              </mc:Choice>
              <mc:Fallback>
                <p:oleObj name="Belge" r:id="rId3" imgW="5759988" imgH="2926848" progId="Word.Document.12">
                  <p:embed/>
                  <p:pic>
                    <p:nvPicPr>
                      <p:cNvPr id="5" name="Nesn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9800" y="1486026"/>
                        <a:ext cx="9398833" cy="4435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677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F93B-A094-4049-A7E4-1E875579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Gastrocnemius thickness / hand grip</a:t>
            </a:r>
          </a:p>
        </p:txBody>
      </p:sp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16371C14-8110-B84A-9C69-3BA348071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34962"/>
              </p:ext>
            </p:extLst>
          </p:nvPr>
        </p:nvGraphicFramePr>
        <p:xfrm>
          <a:off x="1719618" y="1801503"/>
          <a:ext cx="8202304" cy="3916910"/>
        </p:xfrm>
        <a:graphic>
          <a:graphicData uri="http://schemas.openxmlformats.org/drawingml/2006/table">
            <a:tbl>
              <a:tblPr/>
              <a:tblGrid>
                <a:gridCol w="236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80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2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Muscle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thickness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Grip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80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Muscle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thickness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Pearson</a:t>
                      </a: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Correlation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,520</a:t>
                      </a:r>
                      <a:r>
                        <a:rPr lang="tr-TR" sz="1800" baseline="300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7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</a:t>
                      </a: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(2-tailed)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,000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7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456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</a:t>
                      </a: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grip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Pearson</a:t>
                      </a: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8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Correlation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,520</a:t>
                      </a:r>
                      <a:r>
                        <a:rPr lang="tr-TR" sz="18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5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,000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60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95</a:t>
                      </a:r>
                      <a:endParaRPr lang="tr-TR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180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**. </a:t>
                      </a:r>
                      <a:r>
                        <a:rPr lang="tr-T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Correlation</a:t>
                      </a: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lang="tr-T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</a:t>
                      </a: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tr-T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0.01 </a:t>
                      </a:r>
                      <a:r>
                        <a:rPr lang="tr-TR" sz="9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(2-tailed).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72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0288-3B04-F84C-AE1C-DCD4ABC7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6DB3-34FD-804E-8EF3-2F92554D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B15D125-6A45-554F-B741-29086D7725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0" y="689546"/>
            <a:ext cx="10722964" cy="4930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152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F93B-A094-4049-A7E4-1E875579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Receiver Operating Characteristic (ROC) analysis</a:t>
            </a:r>
          </a:p>
        </p:txBody>
      </p:sp>
      <p:graphicFrame>
        <p:nvGraphicFramePr>
          <p:cNvPr id="6" name="Tablo 3">
            <a:extLst>
              <a:ext uri="{FF2B5EF4-FFF2-40B4-BE49-F238E27FC236}">
                <a16:creationId xmlns:a16="http://schemas.microsoft.com/office/drawing/2014/main" id="{7E6E8817-405A-D640-A132-4A574112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4385"/>
              </p:ext>
            </p:extLst>
          </p:nvPr>
        </p:nvGraphicFramePr>
        <p:xfrm>
          <a:off x="609600" y="2037571"/>
          <a:ext cx="10972800" cy="299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86907818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1698866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39139718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28173792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89260483"/>
                    </a:ext>
                  </a:extLst>
                </a:gridCol>
              </a:tblGrid>
              <a:tr h="602166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Gastrocnemius</a:t>
                      </a:r>
                      <a:endParaRPr lang="en-US" sz="2400" b="0" baseline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en-US" sz="2400" b="0" baseline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Thickness (mm)</a:t>
                      </a:r>
                      <a:endParaRPr lang="en-US" sz="24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Sensitivity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Specifity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Positive predictive value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Negative predictive value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760353"/>
                  </a:ext>
                </a:extLst>
              </a:tr>
              <a:tr h="602166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12.9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24809"/>
                  </a:ext>
                </a:extLst>
              </a:tr>
              <a:tr h="602166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13.05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83.3%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42%</a:t>
                      </a:r>
                      <a:endParaRPr lang="en-US" sz="2400" b="1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97%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59637"/>
                  </a:ext>
                </a:extLst>
              </a:tr>
              <a:tr h="602166"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13.15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79.5%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81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40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3600-08B0-D348-9828-92D239AA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9940-C678-8C45-B07B-6A2222FE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2749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Sarcopenia is common among PLWHIV &gt; 40</a:t>
            </a:r>
          </a:p>
          <a:p>
            <a:r>
              <a:rPr lang="en-US" dirty="0"/>
              <a:t>Measuring gastrocnemius muscle thickness may provide</a:t>
            </a:r>
          </a:p>
          <a:p>
            <a:pPr lvl="1"/>
            <a:r>
              <a:rPr lang="en-US" dirty="0"/>
              <a:t>Quantitative</a:t>
            </a:r>
          </a:p>
          <a:p>
            <a:pPr lvl="1"/>
            <a:r>
              <a:rPr lang="en-US" dirty="0"/>
              <a:t>Qualitative information</a:t>
            </a:r>
          </a:p>
          <a:p>
            <a:r>
              <a:rPr lang="en-US" dirty="0"/>
              <a:t>Gastrocnemius muscle thickness </a:t>
            </a:r>
          </a:p>
          <a:p>
            <a:pPr lvl="1"/>
            <a:r>
              <a:rPr lang="en-US" dirty="0"/>
              <a:t>Safe </a:t>
            </a:r>
          </a:p>
          <a:p>
            <a:pPr lvl="1"/>
            <a:r>
              <a:rPr lang="en-US" dirty="0"/>
              <a:t>Non-invasive</a:t>
            </a:r>
          </a:p>
          <a:p>
            <a:pPr lvl="1"/>
            <a:r>
              <a:rPr lang="en-US" dirty="0"/>
              <a:t>Unrelated to physical performance</a:t>
            </a:r>
          </a:p>
          <a:p>
            <a:pPr lvl="1"/>
            <a:r>
              <a:rPr lang="en-US" dirty="0"/>
              <a:t>May provide additional information: Pennate angle, fascicule length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37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9940-C678-8C45-B07B-6A2222FE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76" y="1212749"/>
            <a:ext cx="10926304" cy="4525963"/>
          </a:xfrm>
        </p:spPr>
        <p:txBody>
          <a:bodyPr>
            <a:normAutofit/>
          </a:bodyPr>
          <a:lstStyle/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Single center</a:t>
            </a:r>
          </a:p>
          <a:p>
            <a:pPr lvl="1"/>
            <a:r>
              <a:rPr lang="en-US" dirty="0"/>
              <a:t>Limited number of patients, gender imbalanced</a:t>
            </a:r>
          </a:p>
          <a:p>
            <a:pPr lvl="1"/>
            <a:r>
              <a:rPr lang="en-US" dirty="0"/>
              <a:t>Limited muscle architecture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12340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B7382-BE97-5545-B0D4-FB43D110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19E17-3622-DD4C-95EC-ADC50BDE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9721"/>
            <a:ext cx="10972800" cy="4525963"/>
          </a:xfrm>
        </p:spPr>
        <p:txBody>
          <a:bodyPr/>
          <a:lstStyle/>
          <a:p>
            <a:r>
              <a:rPr lang="en-US" dirty="0"/>
              <a:t>Gastrocnemius muscle thickness may serve as a screening test to identify at-risk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8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6B43-C829-0C46-B86B-6EEB2033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33E48-B74C-5948-BF57-0D45CDC5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PLWHIV in Hacettepe Cohort</a:t>
            </a:r>
          </a:p>
          <a:p>
            <a:pPr lvl="1"/>
            <a:r>
              <a:rPr lang="en-US" dirty="0"/>
              <a:t>Their enthusiastic contribution to this study</a:t>
            </a:r>
          </a:p>
          <a:p>
            <a:r>
              <a:rPr lang="en-US" dirty="0" err="1"/>
              <a:t>Ozge</a:t>
            </a:r>
            <a:r>
              <a:rPr lang="en-US" dirty="0"/>
              <a:t> </a:t>
            </a:r>
            <a:r>
              <a:rPr lang="en-US" dirty="0" err="1"/>
              <a:t>Karadag</a:t>
            </a:r>
            <a:r>
              <a:rPr lang="en-US" dirty="0"/>
              <a:t> </a:t>
            </a:r>
            <a:r>
              <a:rPr lang="en-US" dirty="0" err="1"/>
              <a:t>Caman</a:t>
            </a:r>
            <a:r>
              <a:rPr lang="en-US" dirty="0"/>
              <a:t>, MD, PhD</a:t>
            </a:r>
          </a:p>
          <a:p>
            <a:pPr lvl="1"/>
            <a:r>
              <a:rPr lang="en-US" dirty="0"/>
              <a:t>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6064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4664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Nothing to disclose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9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4664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Sarx</a:t>
            </a:r>
            <a:r>
              <a:rPr lang="en-US" sz="2800" dirty="0"/>
              <a:t> (muscle) + </a:t>
            </a:r>
            <a:r>
              <a:rPr lang="en-US" sz="2800" dirty="0" err="1"/>
              <a:t>penia</a:t>
            </a:r>
            <a:r>
              <a:rPr lang="en-US" sz="2800" dirty="0"/>
              <a:t> (loss)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Muscle loss as a result of ageing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Quantitative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Qualitative</a:t>
            </a:r>
          </a:p>
        </p:txBody>
      </p:sp>
      <p:pic>
        <p:nvPicPr>
          <p:cNvPr id="4" name="Resim 10">
            <a:extLst>
              <a:ext uri="{FF2B5EF4-FFF2-40B4-BE49-F238E27FC236}">
                <a16:creationId xmlns:a16="http://schemas.microsoft.com/office/drawing/2014/main" id="{8689EA3C-CE91-CA45-AE21-D53B60B3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66" y="3164482"/>
            <a:ext cx="5116604" cy="2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05F8-F38A-3D45-A416-04B0F778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Sarcopenia during the course of HIV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80D1-B395-B94B-A92E-1D63A8A8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1389"/>
            <a:ext cx="10972800" cy="39761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ANRS cohort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324 PLWHIV 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53% </a:t>
            </a:r>
            <a:r>
              <a:rPr lang="en-US" sz="2000" dirty="0"/>
              <a:t>had low performance demonstrated by 5STS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MACS cohort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Men &gt;50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Decreased muscle power and gait speed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PLWHIV vs uninfected controls</a:t>
            </a:r>
          </a:p>
          <a:p>
            <a:pPr lvl="1">
              <a:lnSpc>
                <a:spcPct val="150000"/>
              </a:lnSpc>
            </a:pPr>
            <a:r>
              <a:rPr lang="en-US" sz="2000" b="1" dirty="0"/>
              <a:t>Sarcopenia risk X 5.2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58AFC-7A10-1745-9A95-63289E88C39C}"/>
              </a:ext>
            </a:extLst>
          </p:cNvPr>
          <p:cNvSpPr txBox="1"/>
          <p:nvPr/>
        </p:nvSpPr>
        <p:spPr>
          <a:xfrm>
            <a:off x="209862" y="5321509"/>
            <a:ext cx="11857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err="1"/>
              <a:t>Schrack</a:t>
            </a:r>
            <a:r>
              <a:rPr lang="tr-TR" sz="1400"/>
              <a:t> T et al 2015 </a:t>
            </a:r>
            <a:r>
              <a:rPr lang="tr-TR" sz="1400" i="1" err="1"/>
              <a:t>Accelerated</a:t>
            </a:r>
            <a:r>
              <a:rPr lang="tr-TR" sz="1400" i="1"/>
              <a:t> </a:t>
            </a:r>
            <a:r>
              <a:rPr lang="tr-TR" sz="1400" i="1" err="1"/>
              <a:t>longitudinal</a:t>
            </a:r>
            <a:r>
              <a:rPr lang="tr-TR" sz="1400" i="1"/>
              <a:t> </a:t>
            </a:r>
            <a:r>
              <a:rPr lang="tr-TR" sz="1400" i="1" err="1"/>
              <a:t>gait</a:t>
            </a:r>
            <a:r>
              <a:rPr lang="tr-TR" sz="1400" i="1"/>
              <a:t> </a:t>
            </a:r>
            <a:r>
              <a:rPr lang="tr-TR" sz="1400" i="1" err="1"/>
              <a:t>speed</a:t>
            </a:r>
            <a:r>
              <a:rPr lang="tr-TR" sz="1400" i="1"/>
              <a:t> </a:t>
            </a:r>
            <a:r>
              <a:rPr lang="tr-TR" sz="1400" i="1" err="1"/>
              <a:t>decline</a:t>
            </a:r>
            <a:r>
              <a:rPr lang="tr-TR" sz="1400" i="1"/>
              <a:t> in HIV-</a:t>
            </a:r>
            <a:r>
              <a:rPr lang="tr-TR" sz="1400" i="1" err="1"/>
              <a:t>infected</a:t>
            </a:r>
            <a:r>
              <a:rPr lang="tr-TR" sz="1400" i="1"/>
              <a:t> </a:t>
            </a:r>
            <a:r>
              <a:rPr lang="tr-TR" sz="1400" i="1" err="1"/>
              <a:t>older</a:t>
            </a:r>
            <a:r>
              <a:rPr lang="tr-TR" sz="1400" i="1"/>
              <a:t> men</a:t>
            </a:r>
            <a:r>
              <a:rPr lang="tr-TR" sz="1400"/>
              <a:t> J </a:t>
            </a:r>
            <a:r>
              <a:rPr lang="tr-TR" sz="1400" err="1"/>
              <a:t>Acquir</a:t>
            </a:r>
            <a:r>
              <a:rPr lang="tr-TR" sz="1400"/>
              <a:t> </a:t>
            </a:r>
            <a:r>
              <a:rPr lang="tr-TR" sz="1400" err="1"/>
              <a:t>Immune</a:t>
            </a:r>
            <a:r>
              <a:rPr lang="tr-TR" sz="1400"/>
              <a:t> </a:t>
            </a:r>
            <a:r>
              <a:rPr lang="tr-TR" sz="1400" err="1"/>
              <a:t>Defic</a:t>
            </a:r>
            <a:r>
              <a:rPr lang="tr-TR" sz="1400"/>
              <a:t> </a:t>
            </a:r>
            <a:r>
              <a:rPr lang="tr-TR" sz="1400" err="1"/>
              <a:t>Syndr</a:t>
            </a:r>
            <a:r>
              <a:rPr lang="tr-TR" sz="1400"/>
              <a:t> </a:t>
            </a:r>
          </a:p>
          <a:p>
            <a:r>
              <a:rPr lang="tr-TR" sz="1400" err="1"/>
              <a:t>Pinto</a:t>
            </a:r>
            <a:r>
              <a:rPr lang="tr-TR" sz="1400"/>
              <a:t> et al  2016 </a:t>
            </a:r>
            <a:r>
              <a:rPr lang="tr-TR" sz="1400" i="1"/>
              <a:t>Human </a:t>
            </a:r>
            <a:r>
              <a:rPr lang="tr-TR" sz="1400" i="1" err="1"/>
              <a:t>immunodeficiency</a:t>
            </a:r>
            <a:r>
              <a:rPr lang="tr-TR" sz="1400" i="1"/>
              <a:t> </a:t>
            </a:r>
            <a:r>
              <a:rPr lang="tr-TR" sz="1400" i="1" err="1"/>
              <a:t>virus</a:t>
            </a:r>
            <a:r>
              <a:rPr lang="tr-TR" sz="1400" i="1"/>
              <a:t> </a:t>
            </a:r>
            <a:r>
              <a:rPr lang="tr-TR" sz="1400" i="1" err="1"/>
              <a:t>infection</a:t>
            </a:r>
            <a:r>
              <a:rPr lang="tr-TR" sz="1400" i="1"/>
              <a:t> </a:t>
            </a:r>
            <a:r>
              <a:rPr lang="tr-TR" sz="1400" i="1" err="1"/>
              <a:t>and</a:t>
            </a:r>
            <a:r>
              <a:rPr lang="tr-TR" sz="1400" i="1"/>
              <a:t> </a:t>
            </a:r>
            <a:r>
              <a:rPr lang="tr-TR" sz="1400" i="1" err="1"/>
              <a:t>its</a:t>
            </a:r>
            <a:r>
              <a:rPr lang="tr-TR" sz="1400" i="1"/>
              <a:t> </a:t>
            </a:r>
            <a:r>
              <a:rPr lang="tr-TR" sz="1400" i="1" err="1"/>
              <a:t>association</a:t>
            </a:r>
            <a:r>
              <a:rPr lang="tr-TR" sz="1400" i="1"/>
              <a:t> </a:t>
            </a:r>
            <a:r>
              <a:rPr lang="tr-TR" sz="1400" i="1" err="1"/>
              <a:t>with</a:t>
            </a:r>
            <a:r>
              <a:rPr lang="tr-TR" sz="1400" i="1"/>
              <a:t> sarcopenia </a:t>
            </a:r>
            <a:r>
              <a:rPr lang="tr-TR" sz="1400" err="1"/>
              <a:t>Braz</a:t>
            </a:r>
            <a:r>
              <a:rPr lang="tr-TR" sz="1400"/>
              <a:t> J </a:t>
            </a:r>
            <a:r>
              <a:rPr lang="tr-TR" sz="1400" err="1"/>
              <a:t>Infect</a:t>
            </a:r>
            <a:r>
              <a:rPr lang="tr-TR" sz="1400"/>
              <a:t> </a:t>
            </a:r>
            <a:r>
              <a:rPr lang="tr-TR" sz="1400" err="1"/>
              <a:t>Dis</a:t>
            </a:r>
            <a:endParaRPr lang="tr-TR" sz="1400"/>
          </a:p>
          <a:p>
            <a:r>
              <a:rPr lang="tr-TR" sz="1400" err="1"/>
              <a:t>Erlandson</a:t>
            </a:r>
            <a:r>
              <a:rPr lang="tr-TR" sz="1400"/>
              <a:t> Y et 2012 </a:t>
            </a:r>
            <a:r>
              <a:rPr lang="tr-TR" sz="1400" i="1"/>
              <a:t>Risk </a:t>
            </a:r>
            <a:r>
              <a:rPr lang="tr-TR" sz="1400" i="1" err="1"/>
              <a:t>factors</a:t>
            </a:r>
            <a:r>
              <a:rPr lang="tr-TR" sz="1400" i="1"/>
              <a:t> </a:t>
            </a:r>
            <a:r>
              <a:rPr lang="tr-TR" sz="1400" i="1" err="1"/>
              <a:t>for</a:t>
            </a:r>
            <a:r>
              <a:rPr lang="tr-TR" sz="1400" i="1"/>
              <a:t> </a:t>
            </a:r>
            <a:r>
              <a:rPr lang="tr-TR" sz="1400" i="1" err="1"/>
              <a:t>falls</a:t>
            </a:r>
            <a:r>
              <a:rPr lang="tr-TR" sz="1400" i="1"/>
              <a:t> in </a:t>
            </a:r>
            <a:r>
              <a:rPr lang="tr-TR" sz="1400" i="1" err="1"/>
              <a:t>HIVinfected</a:t>
            </a:r>
            <a:r>
              <a:rPr lang="tr-TR" sz="1400" i="1"/>
              <a:t> </a:t>
            </a:r>
            <a:r>
              <a:rPr lang="tr-TR" sz="1400" i="1" err="1"/>
              <a:t>persons</a:t>
            </a:r>
            <a:r>
              <a:rPr lang="tr-TR" sz="1400"/>
              <a:t> J </a:t>
            </a:r>
            <a:r>
              <a:rPr lang="tr-TR" sz="1400" err="1"/>
              <a:t>Acquir</a:t>
            </a:r>
            <a:r>
              <a:rPr lang="tr-TR" sz="1400"/>
              <a:t> </a:t>
            </a:r>
            <a:r>
              <a:rPr lang="tr-TR" sz="1400" err="1"/>
              <a:t>Immune</a:t>
            </a:r>
            <a:r>
              <a:rPr lang="tr-TR" sz="1400"/>
              <a:t> </a:t>
            </a:r>
            <a:r>
              <a:rPr lang="tr-TR" sz="1400" err="1"/>
              <a:t>Defic</a:t>
            </a:r>
            <a:r>
              <a:rPr lang="tr-TR" sz="1400"/>
              <a:t> </a:t>
            </a:r>
            <a:r>
              <a:rPr lang="tr-TR" sz="1400" err="1"/>
              <a:t>Syndr</a:t>
            </a:r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84219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05F8-F38A-3D45-A416-04B0F778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99"/>
            <a:ext cx="10972800" cy="114300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F80D1-B395-B94B-A92E-1D63A8A88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5633"/>
            <a:ext cx="10972800" cy="39761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Pre-ART era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HIV related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ART era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ZDV related mitochondrial toxicity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Inhibition of </a:t>
            </a:r>
            <a:r>
              <a:rPr lang="en-US" sz="2400" dirty="0" err="1"/>
              <a:t>mtDNA</a:t>
            </a:r>
            <a:r>
              <a:rPr lang="en-US" sz="2400" dirty="0"/>
              <a:t> polymerase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Oxidative stress and depletion of L-carnitine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TDF and ABC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Depletion of </a:t>
            </a:r>
            <a:r>
              <a:rPr lang="en-US" sz="2400" dirty="0" err="1"/>
              <a:t>mtDNA</a:t>
            </a:r>
            <a:r>
              <a:rPr lang="en-US" sz="2400" dirty="0"/>
              <a:t> at subcutaneous fat tissue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58AFC-7A10-1745-9A95-63289E88C39C}"/>
              </a:ext>
            </a:extLst>
          </p:cNvPr>
          <p:cNvSpPr txBox="1"/>
          <p:nvPr/>
        </p:nvSpPr>
        <p:spPr>
          <a:xfrm>
            <a:off x="209862" y="5786199"/>
            <a:ext cx="1185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Pinto</a:t>
            </a:r>
            <a:r>
              <a:rPr lang="tr-TR" sz="1400" dirty="0"/>
              <a:t> et al  2016 </a:t>
            </a:r>
            <a:r>
              <a:rPr lang="tr-TR" sz="1400" i="1" dirty="0"/>
              <a:t>Human </a:t>
            </a:r>
            <a:r>
              <a:rPr lang="tr-TR" sz="1400" i="1" dirty="0" err="1"/>
              <a:t>immunodeficiency</a:t>
            </a:r>
            <a:r>
              <a:rPr lang="tr-TR" sz="1400" i="1" dirty="0"/>
              <a:t> </a:t>
            </a:r>
            <a:r>
              <a:rPr lang="tr-TR" sz="1400" i="1" dirty="0" err="1"/>
              <a:t>virus</a:t>
            </a:r>
            <a:r>
              <a:rPr lang="tr-TR" sz="1400" i="1" dirty="0"/>
              <a:t> </a:t>
            </a:r>
            <a:r>
              <a:rPr lang="tr-TR" sz="1400" i="1" dirty="0" err="1"/>
              <a:t>infection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</a:t>
            </a:r>
            <a:r>
              <a:rPr lang="tr-TR" sz="1400" i="1" dirty="0" err="1"/>
              <a:t>its</a:t>
            </a:r>
            <a:r>
              <a:rPr lang="tr-TR" sz="1400" i="1" dirty="0"/>
              <a:t> </a:t>
            </a:r>
            <a:r>
              <a:rPr lang="tr-TR" sz="1400" i="1" dirty="0" err="1"/>
              <a:t>association</a:t>
            </a:r>
            <a:r>
              <a:rPr lang="tr-TR" sz="1400" i="1" dirty="0"/>
              <a:t> </a:t>
            </a:r>
            <a:r>
              <a:rPr lang="tr-TR" sz="1400" i="1" dirty="0" err="1"/>
              <a:t>with</a:t>
            </a:r>
            <a:r>
              <a:rPr lang="tr-TR" sz="1400" i="1" dirty="0"/>
              <a:t> sarcopenia </a:t>
            </a:r>
            <a:r>
              <a:rPr lang="tr-TR" sz="1400" dirty="0" err="1"/>
              <a:t>Braz</a:t>
            </a:r>
            <a:r>
              <a:rPr lang="tr-TR" sz="1400" dirty="0"/>
              <a:t> J </a:t>
            </a:r>
            <a:r>
              <a:rPr lang="tr-TR" sz="1400" dirty="0" err="1"/>
              <a:t>Infect</a:t>
            </a:r>
            <a:r>
              <a:rPr lang="tr-TR" sz="1400" dirty="0"/>
              <a:t> </a:t>
            </a:r>
            <a:r>
              <a:rPr lang="tr-TR" sz="1400" dirty="0" err="1"/>
              <a:t>Dis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7828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6742C-B598-C141-A6A2-7D5B716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65"/>
            <a:ext cx="10972800" cy="1143000"/>
          </a:xfrm>
        </p:spPr>
        <p:txBody>
          <a:bodyPr/>
          <a:lstStyle/>
          <a:p>
            <a:r>
              <a:rPr lang="en-US"/>
              <a:t>How to define sarcopenia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9AD37F33-9D7A-4A49-BCF1-DC5891231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37305"/>
              </p:ext>
            </p:extLst>
          </p:nvPr>
        </p:nvGraphicFramePr>
        <p:xfrm>
          <a:off x="619929" y="1054583"/>
          <a:ext cx="10714494" cy="4712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498">
                  <a:extLst>
                    <a:ext uri="{9D8B030D-6E8A-4147-A177-3AD203B41FA5}">
                      <a16:colId xmlns:a16="http://schemas.microsoft.com/office/drawing/2014/main" val="74341977"/>
                    </a:ext>
                  </a:extLst>
                </a:gridCol>
                <a:gridCol w="3571498">
                  <a:extLst>
                    <a:ext uri="{9D8B030D-6E8A-4147-A177-3AD203B41FA5}">
                      <a16:colId xmlns:a16="http://schemas.microsoft.com/office/drawing/2014/main" val="2030667587"/>
                    </a:ext>
                  </a:extLst>
                </a:gridCol>
                <a:gridCol w="3571498">
                  <a:extLst>
                    <a:ext uri="{9D8B030D-6E8A-4147-A177-3AD203B41FA5}">
                      <a16:colId xmlns:a16="http://schemas.microsoft.com/office/drawing/2014/main" val="798343504"/>
                    </a:ext>
                  </a:extLst>
                </a:gridCol>
              </a:tblGrid>
              <a:tr h="377735">
                <a:tc>
                  <a:txBody>
                    <a:bodyPr/>
                    <a:lstStyle/>
                    <a:p>
                      <a:pPr algn="ctr"/>
                      <a:endParaRPr lang="en-US" sz="2000" b="0" i="0" noProof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Research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Clinical practice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215180"/>
                  </a:ext>
                </a:extLst>
              </a:tr>
              <a:tr h="1539996">
                <a:tc>
                  <a:txBody>
                    <a:bodyPr/>
                    <a:lstStyle/>
                    <a:p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Muscle Mass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DXA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K/fat-free mass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DXA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Anthropometric analysis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637206"/>
                  </a:ext>
                </a:extLst>
              </a:tr>
              <a:tr h="958865">
                <a:tc>
                  <a:txBody>
                    <a:bodyPr/>
                    <a:lstStyle/>
                    <a:p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Muscle strenght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Handgrip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Knee flex/extension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Peak expiratory flow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Handgrip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15257"/>
                  </a:ext>
                </a:extLst>
              </a:tr>
              <a:tr h="1694706">
                <a:tc>
                  <a:txBody>
                    <a:bodyPr/>
                    <a:lstStyle/>
                    <a:p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Physical performance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Short Physical Performance Battery (SPPB)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Gait speed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Stand &amp; walk test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SPPB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Gait speed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Stand &amp; walk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427936"/>
                  </a:ext>
                </a:extLst>
              </a:tr>
            </a:tbl>
          </a:graphicData>
        </a:graphic>
      </p:graphicFrame>
      <p:sp>
        <p:nvSpPr>
          <p:cNvPr id="5" name="Altbilgi Yer Tutucusu 2">
            <a:extLst>
              <a:ext uri="{FF2B5EF4-FFF2-40B4-BE49-F238E27FC236}">
                <a16:creationId xmlns:a16="http://schemas.microsoft.com/office/drawing/2014/main" id="{5EF78DAA-A2DA-0E4F-9C16-595A56FB02EF}"/>
              </a:ext>
            </a:extLst>
          </p:cNvPr>
          <p:cNvSpPr txBox="1">
            <a:spLocks/>
          </p:cNvSpPr>
          <p:nvPr/>
        </p:nvSpPr>
        <p:spPr>
          <a:xfrm>
            <a:off x="574958" y="5760795"/>
            <a:ext cx="10962471" cy="506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European Working Group on Sarcopenia in Older People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3783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FC2D-D528-5A40-988A-89FEDDF3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sarcopenia important?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0FEA5-7E13-C241-874E-38C9475F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686985"/>
          </a:xfrm>
        </p:spPr>
        <p:txBody>
          <a:bodyPr/>
          <a:lstStyle/>
          <a:p>
            <a:r>
              <a:rPr lang="en-US" dirty="0"/>
              <a:t>Physical disability</a:t>
            </a:r>
          </a:p>
          <a:p>
            <a:r>
              <a:rPr lang="en-US" dirty="0"/>
              <a:t>Poor quality of life</a:t>
            </a:r>
          </a:p>
          <a:p>
            <a:r>
              <a:rPr lang="en-US" dirty="0"/>
              <a:t>Morbidity</a:t>
            </a:r>
          </a:p>
          <a:p>
            <a:r>
              <a:rPr lang="en-US" dirty="0"/>
              <a:t>Death</a:t>
            </a:r>
          </a:p>
        </p:txBody>
      </p:sp>
      <p:sp>
        <p:nvSpPr>
          <p:cNvPr id="6" name="Altbilgi Yer Tutucusu 2">
            <a:extLst>
              <a:ext uri="{FF2B5EF4-FFF2-40B4-BE49-F238E27FC236}">
                <a16:creationId xmlns:a16="http://schemas.microsoft.com/office/drawing/2014/main" id="{E52DF6A3-4940-B64D-BD13-0D91648BB0B0}"/>
              </a:ext>
            </a:extLst>
          </p:cNvPr>
          <p:cNvSpPr txBox="1">
            <a:spLocks/>
          </p:cNvSpPr>
          <p:nvPr/>
        </p:nvSpPr>
        <p:spPr>
          <a:xfrm>
            <a:off x="574958" y="5595905"/>
            <a:ext cx="10962471" cy="506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Hawkins K et al 2017 </a:t>
            </a:r>
            <a:r>
              <a:rPr lang="tr-TR" sz="1400" i="1" dirty="0" err="1"/>
              <a:t>Geriatric</a:t>
            </a:r>
            <a:r>
              <a:rPr lang="tr-TR" sz="1400" i="1" dirty="0"/>
              <a:t> </a:t>
            </a:r>
            <a:r>
              <a:rPr lang="tr-TR" sz="1400" i="1" dirty="0" err="1"/>
              <a:t>Syndromes</a:t>
            </a:r>
            <a:r>
              <a:rPr lang="tr-TR" sz="1400" i="1" dirty="0"/>
              <a:t>: New </a:t>
            </a:r>
            <a:r>
              <a:rPr lang="tr-TR" sz="1400" i="1" dirty="0" err="1"/>
              <a:t>Frontiers</a:t>
            </a:r>
            <a:r>
              <a:rPr lang="tr-TR" sz="1400" i="1" dirty="0"/>
              <a:t> in HIV </a:t>
            </a:r>
            <a:r>
              <a:rPr lang="tr-TR" sz="1400" i="1" dirty="0" err="1"/>
              <a:t>and</a:t>
            </a:r>
            <a:r>
              <a:rPr lang="tr-TR" sz="1400" i="1" dirty="0"/>
              <a:t> Sarcopenia </a:t>
            </a:r>
            <a:r>
              <a:rPr lang="tr-TR" sz="1400" dirty="0"/>
              <a:t>AIDS</a:t>
            </a:r>
          </a:p>
          <a:p>
            <a:r>
              <a:rPr lang="tr-TR" sz="1400" dirty="0" err="1"/>
              <a:t>Echeverria</a:t>
            </a:r>
            <a:r>
              <a:rPr lang="tr-TR" sz="1400" dirty="0"/>
              <a:t> P </a:t>
            </a:r>
            <a:r>
              <a:rPr lang="tr-TR" sz="1400" dirty="0" err="1"/>
              <a:t>etal</a:t>
            </a:r>
            <a:r>
              <a:rPr lang="tr-TR" sz="1400" dirty="0"/>
              <a:t> 2018 </a:t>
            </a:r>
            <a:r>
              <a:rPr lang="tr-TR" sz="1400" i="1" dirty="0"/>
              <a:t>High </a:t>
            </a:r>
            <a:r>
              <a:rPr lang="tr-TR" sz="1400" i="1" dirty="0" err="1"/>
              <a:t>Prevalence</a:t>
            </a:r>
            <a:r>
              <a:rPr lang="tr-TR" sz="1400" i="1" dirty="0"/>
              <a:t> of Sarcopenia in HIV-</a:t>
            </a:r>
            <a:r>
              <a:rPr lang="tr-TR" sz="1400" i="1" dirty="0" err="1"/>
              <a:t>Infected</a:t>
            </a:r>
            <a:r>
              <a:rPr lang="tr-TR" sz="1400" i="1" dirty="0"/>
              <a:t> </a:t>
            </a:r>
            <a:r>
              <a:rPr lang="tr-TR" sz="1400" i="1" dirty="0" err="1"/>
              <a:t>Individuals</a:t>
            </a:r>
            <a:r>
              <a:rPr lang="tr-TR" sz="1400" i="1" dirty="0"/>
              <a:t> </a:t>
            </a:r>
            <a:r>
              <a:rPr lang="tr-TR" sz="1400" i="1" dirty="0" err="1"/>
              <a:t>Patricia</a:t>
            </a:r>
            <a:r>
              <a:rPr lang="tr-TR" sz="1400" i="1" dirty="0"/>
              <a:t> </a:t>
            </a:r>
            <a:r>
              <a:rPr lang="tr-TR" sz="1400" i="1" dirty="0" err="1"/>
              <a:t>Echeverría</a:t>
            </a:r>
            <a:r>
              <a:rPr lang="tr-TR" sz="1400" i="1" dirty="0"/>
              <a:t> </a:t>
            </a:r>
            <a:r>
              <a:rPr lang="tr-TR" sz="1400" dirty="0" err="1"/>
              <a:t>Biomed</a:t>
            </a:r>
            <a:r>
              <a:rPr lang="tr-TR" sz="1400" dirty="0"/>
              <a:t> </a:t>
            </a:r>
            <a:r>
              <a:rPr lang="tr-TR" sz="1400" dirty="0" err="1"/>
              <a:t>Res</a:t>
            </a:r>
            <a:r>
              <a:rPr lang="tr-TR" sz="1400" dirty="0"/>
              <a:t> </a:t>
            </a:r>
            <a:r>
              <a:rPr lang="tr-TR" sz="1400" dirty="0" err="1"/>
              <a:t>Int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2855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FC2D-D528-5A40-988A-89FEDDF3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sarcopenia important?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080D2A-F0A3-484F-BA60-21E31F0B8BC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1852423"/>
          <a:ext cx="10827895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8599">
                  <a:extLst>
                    <a:ext uri="{9D8B030D-6E8A-4147-A177-3AD203B41FA5}">
                      <a16:colId xmlns:a16="http://schemas.microsoft.com/office/drawing/2014/main" val="1533022015"/>
                    </a:ext>
                  </a:extLst>
                </a:gridCol>
                <a:gridCol w="3609648">
                  <a:extLst>
                    <a:ext uri="{9D8B030D-6E8A-4147-A177-3AD203B41FA5}">
                      <a16:colId xmlns:a16="http://schemas.microsoft.com/office/drawing/2014/main" val="2225900888"/>
                    </a:ext>
                  </a:extLst>
                </a:gridCol>
                <a:gridCol w="3609648">
                  <a:extLst>
                    <a:ext uri="{9D8B030D-6E8A-4147-A177-3AD203B41FA5}">
                      <a16:colId xmlns:a16="http://schemas.microsoft.com/office/drawing/2014/main" val="3206709630"/>
                    </a:ext>
                  </a:extLst>
                </a:gridCol>
              </a:tblGrid>
              <a:tr h="553743"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VACS </a:t>
                      </a:r>
                      <a:r>
                        <a:rPr lang="tr-TR" sz="2800" b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index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VACS 5-year </a:t>
                      </a:r>
                      <a:r>
                        <a:rPr lang="tr-TR" sz="2800" b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mortality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964055"/>
                  </a:ext>
                </a:extLst>
              </a:tr>
              <a:tr h="553743"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FFMI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r=0.197      p&lt;0.05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r=0.196       p=0.051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69442"/>
                  </a:ext>
                </a:extLst>
              </a:tr>
              <a:tr h="575247"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Phase</a:t>
                      </a: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tr-TR" sz="28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angle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r=0.258      p&lt;0.05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r=0.258       p&lt;0.05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700929"/>
                  </a:ext>
                </a:extLst>
              </a:tr>
              <a:tr h="553743"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Muscle</a:t>
                      </a: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tr-TR" sz="28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thickness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r=0.273      p&lt;0.001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  <a:tabLst>
                          <a:tab pos="800100" algn="l"/>
                        </a:tabLs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r=0.273	      p&lt;0.001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836574"/>
                  </a:ext>
                </a:extLst>
              </a:tr>
              <a:tr h="575247"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 dirty="0" err="1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Hand</a:t>
                      </a: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grip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</a:pPr>
                      <a:r>
                        <a:rPr lang="tr-TR" sz="28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r=0.456      p&lt;0.001</a:t>
                      </a:r>
                      <a:endParaRPr lang="tr-TR" sz="28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indent="-365760" algn="just">
                        <a:lnSpc>
                          <a:spcPct val="150000"/>
                        </a:lnSpc>
                        <a:spcAft>
                          <a:spcPts val="555"/>
                        </a:spcAft>
                        <a:tabLst>
                          <a:tab pos="885825" algn="l"/>
                        </a:tabLst>
                      </a:pPr>
                      <a:r>
                        <a:rPr lang="tr-TR" sz="28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r=0.456	     p&lt;0.001</a:t>
                      </a:r>
                      <a:endParaRPr lang="tr-TR" sz="28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3316"/>
                  </a:ext>
                </a:extLst>
              </a:tr>
            </a:tbl>
          </a:graphicData>
        </a:graphic>
      </p:graphicFrame>
      <p:sp>
        <p:nvSpPr>
          <p:cNvPr id="5" name="Altbilgi Yer Tutucusu 2">
            <a:extLst>
              <a:ext uri="{FF2B5EF4-FFF2-40B4-BE49-F238E27FC236}">
                <a16:creationId xmlns:a16="http://schemas.microsoft.com/office/drawing/2014/main" id="{1A33D981-1ACF-9F4F-B478-D8DC8A62977F}"/>
              </a:ext>
            </a:extLst>
          </p:cNvPr>
          <p:cNvSpPr txBox="1">
            <a:spLocks/>
          </p:cNvSpPr>
          <p:nvPr/>
        </p:nvSpPr>
        <p:spPr>
          <a:xfrm>
            <a:off x="574958" y="5595905"/>
            <a:ext cx="10962471" cy="506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dirty="0" err="1"/>
              <a:t>Inkaya</a:t>
            </a:r>
            <a:r>
              <a:rPr lang="tr-TR" sz="1400" dirty="0"/>
              <a:t> AC </a:t>
            </a:r>
            <a:r>
              <a:rPr lang="tr-TR" sz="1400" dirty="0" err="1"/>
              <a:t>Unpublished</a:t>
            </a:r>
            <a:r>
              <a:rPr lang="tr-TR" sz="1400" dirty="0"/>
              <a:t> </a:t>
            </a:r>
            <a:r>
              <a:rPr lang="tr-TR" sz="1400" dirty="0" err="1"/>
              <a:t>result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686176731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15591</TotalTime>
  <Words>861</Words>
  <Application>Microsoft Office PowerPoint</Application>
  <PresentationFormat>Widescreen</PresentationFormat>
  <Paragraphs>241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Franklin Gothic Book</vt:lpstr>
      <vt:lpstr>Raleway</vt:lpstr>
      <vt:lpstr>Times New Roman</vt:lpstr>
      <vt:lpstr>AIDS 2016_Template</vt:lpstr>
      <vt:lpstr>Belge</vt:lpstr>
      <vt:lpstr>Gastrocnemius muscle thickness as a predictor of sarcopenia in people living with HIV</vt:lpstr>
      <vt:lpstr>PowerPoint Presentation</vt:lpstr>
      <vt:lpstr>Disclosure</vt:lpstr>
      <vt:lpstr>Sarcopenia</vt:lpstr>
      <vt:lpstr>Sarcopenia during the course of HIV infection</vt:lpstr>
      <vt:lpstr>Pathogenesis</vt:lpstr>
      <vt:lpstr>How to define sarcopenia</vt:lpstr>
      <vt:lpstr>Why is sarcopenia important?</vt:lpstr>
      <vt:lpstr>Why is sarcopenia important?</vt:lpstr>
      <vt:lpstr>PowerPoint Presentation</vt:lpstr>
      <vt:lpstr>Study design</vt:lpstr>
      <vt:lpstr>PowerPoint Presentation</vt:lpstr>
      <vt:lpstr>Ethical approval</vt:lpstr>
      <vt:lpstr>Methods</vt:lpstr>
      <vt:lpstr>Methods continued</vt:lpstr>
      <vt:lpstr>Methods continued</vt:lpstr>
      <vt:lpstr>Methods continued</vt:lpstr>
      <vt:lpstr>Statistics</vt:lpstr>
      <vt:lpstr>Results</vt:lpstr>
      <vt:lpstr>Results</vt:lpstr>
      <vt:lpstr>Gastrocnemius thickness / FFMI</vt:lpstr>
      <vt:lpstr>Gastrocnemius thickness / hand grip</vt:lpstr>
      <vt:lpstr>PowerPoint Presentation</vt:lpstr>
      <vt:lpstr>Receiver Operating Characteristic (ROC) analysis</vt:lpstr>
      <vt:lpstr>Discussion</vt:lpstr>
      <vt:lpstr>PowerPoint Presentation</vt:lpstr>
      <vt:lpstr>Conclusion</vt:lpstr>
      <vt:lpstr>Acknowledgement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77</cp:revision>
  <cp:lastPrinted>2017-01-16T15:31:13Z</cp:lastPrinted>
  <dcterms:created xsi:type="dcterms:W3CDTF">2017-01-13T09:09:35Z</dcterms:created>
  <dcterms:modified xsi:type="dcterms:W3CDTF">2019-07-22T19:24:04Z</dcterms:modified>
</cp:coreProperties>
</file>